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86E1654-6C27-4886-9F22-2B7EFBAA43DD}" type="datetimeFigureOut">
              <a:rPr lang="ar-EG" smtClean="0"/>
              <a:t>06/08/1441</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F9B044B-BDEC-46F3-99B5-DB20662CB140}" type="slidenum">
              <a:rPr lang="ar-EG" smtClean="0"/>
              <a:t>‹#›</a:t>
            </a:fld>
            <a:endParaRPr lang="ar-EG"/>
          </a:p>
        </p:txBody>
      </p:sp>
    </p:spTree>
    <p:extLst>
      <p:ext uri="{BB962C8B-B14F-4D97-AF65-F5344CB8AC3E}">
        <p14:creationId xmlns:p14="http://schemas.microsoft.com/office/powerpoint/2010/main" val="379148511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EG" dirty="0"/>
          </a:p>
        </p:txBody>
      </p:sp>
      <p:sp>
        <p:nvSpPr>
          <p:cNvPr id="4" name="Slide Number Placeholder 3"/>
          <p:cNvSpPr>
            <a:spLocks noGrp="1"/>
          </p:cNvSpPr>
          <p:nvPr>
            <p:ph type="sldNum" sz="quarter" idx="10"/>
          </p:nvPr>
        </p:nvSpPr>
        <p:spPr/>
        <p:txBody>
          <a:bodyPr/>
          <a:lstStyle/>
          <a:p>
            <a:fld id="{1F9B044B-BDEC-46F3-99B5-DB20662CB140}" type="slidenum">
              <a:rPr lang="ar-EG" smtClean="0"/>
              <a:t>1</a:t>
            </a:fld>
            <a:endParaRPr lang="ar-EG"/>
          </a:p>
        </p:txBody>
      </p:sp>
    </p:spTree>
    <p:extLst>
      <p:ext uri="{BB962C8B-B14F-4D97-AF65-F5344CB8AC3E}">
        <p14:creationId xmlns:p14="http://schemas.microsoft.com/office/powerpoint/2010/main" val="2058781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8998B2BA-113D-4689-B004-B6797D1C86E6}" type="datetimeFigureOut">
              <a:rPr lang="ar-EG" smtClean="0"/>
              <a:t>06/08/1441</a:t>
            </a:fld>
            <a:endParaRPr lang="ar-EG"/>
          </a:p>
        </p:txBody>
      </p:sp>
      <p:sp>
        <p:nvSpPr>
          <p:cNvPr id="17" name="Footer Placeholder 16"/>
          <p:cNvSpPr>
            <a:spLocks noGrp="1"/>
          </p:cNvSpPr>
          <p:nvPr>
            <p:ph type="ftr" sz="quarter" idx="11"/>
          </p:nvPr>
        </p:nvSpPr>
        <p:spPr/>
        <p:txBody>
          <a:bodyPr/>
          <a:lstStyle/>
          <a:p>
            <a:endParaRPr lang="ar-EG"/>
          </a:p>
        </p:txBody>
      </p:sp>
      <p:sp>
        <p:nvSpPr>
          <p:cNvPr id="29" name="Slide Number Placeholder 28"/>
          <p:cNvSpPr>
            <a:spLocks noGrp="1"/>
          </p:cNvSpPr>
          <p:nvPr>
            <p:ph type="sldNum" sz="quarter" idx="12"/>
          </p:nvPr>
        </p:nvSpPr>
        <p:spPr/>
        <p:txBody>
          <a:bodyPr/>
          <a:lstStyle/>
          <a:p>
            <a:fld id="{2E922D2C-E6BD-44E5-B45B-FC42BAFBDDC9}" type="slidenum">
              <a:rPr lang="ar-EG" smtClean="0"/>
              <a:t>‹#›</a:t>
            </a:fld>
            <a:endParaRPr lang="ar-EG"/>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98B2BA-113D-4689-B004-B6797D1C86E6}" type="datetimeFigureOut">
              <a:rPr lang="ar-EG" smtClean="0"/>
              <a:t>06/08/1441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E922D2C-E6BD-44E5-B45B-FC42BAFBDDC9}" type="slidenum">
              <a:rPr lang="ar-EG" smtClean="0"/>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98B2BA-113D-4689-B004-B6797D1C86E6}" type="datetimeFigureOut">
              <a:rPr lang="ar-EG" smtClean="0"/>
              <a:t>06/08/1441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E922D2C-E6BD-44E5-B45B-FC42BAFBDDC9}" type="slidenum">
              <a:rPr lang="ar-EG" smtClean="0"/>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98B2BA-113D-4689-B004-B6797D1C86E6}" type="datetimeFigureOut">
              <a:rPr lang="ar-EG" smtClean="0"/>
              <a:t>06/08/1441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2E922D2C-E6BD-44E5-B45B-FC42BAFBDDC9}" type="slidenum">
              <a:rPr lang="ar-EG" smtClean="0"/>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998B2BA-113D-4689-B004-B6797D1C86E6}" type="datetimeFigureOut">
              <a:rPr lang="ar-EG" smtClean="0"/>
              <a:t>06/08/1441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a:xfrm>
            <a:off x="7924800" y="6416675"/>
            <a:ext cx="762000" cy="365125"/>
          </a:xfrm>
        </p:spPr>
        <p:txBody>
          <a:bodyPr/>
          <a:lstStyle/>
          <a:p>
            <a:fld id="{2E922D2C-E6BD-44E5-B45B-FC42BAFBDDC9}" type="slidenum">
              <a:rPr lang="ar-EG" smtClean="0"/>
              <a:t>‹#›</a:t>
            </a:fld>
            <a:endParaRPr lang="ar-EG"/>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998B2BA-113D-4689-B004-B6797D1C86E6}" type="datetimeFigureOut">
              <a:rPr lang="ar-EG" smtClean="0"/>
              <a:t>06/08/1441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2E922D2C-E6BD-44E5-B45B-FC42BAFBDDC9}" type="slidenum">
              <a:rPr lang="ar-EG" smtClean="0"/>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998B2BA-113D-4689-B004-B6797D1C86E6}" type="datetimeFigureOut">
              <a:rPr lang="ar-EG" smtClean="0"/>
              <a:t>06/08/1441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2E922D2C-E6BD-44E5-B45B-FC42BAFBDDC9}" type="slidenum">
              <a:rPr lang="ar-EG" smtClean="0"/>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998B2BA-113D-4689-B004-B6797D1C86E6}" type="datetimeFigureOut">
              <a:rPr lang="ar-EG" smtClean="0"/>
              <a:t>06/08/1441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2E922D2C-E6BD-44E5-B45B-FC42BAFBDDC9}" type="slidenum">
              <a:rPr lang="ar-EG" smtClean="0"/>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98B2BA-113D-4689-B004-B6797D1C86E6}" type="datetimeFigureOut">
              <a:rPr lang="ar-EG" smtClean="0"/>
              <a:t>06/08/1441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2E922D2C-E6BD-44E5-B45B-FC42BAFBDDC9}" type="slidenum">
              <a:rPr lang="ar-EG" smtClean="0"/>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998B2BA-113D-4689-B004-B6797D1C86E6}" type="datetimeFigureOut">
              <a:rPr lang="ar-EG" smtClean="0"/>
              <a:t>06/08/1441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2E922D2C-E6BD-44E5-B45B-FC42BAFBDDC9}" type="slidenum">
              <a:rPr lang="ar-EG" smtClean="0"/>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998B2BA-113D-4689-B004-B6797D1C86E6}" type="datetimeFigureOut">
              <a:rPr lang="ar-EG" smtClean="0"/>
              <a:t>06/08/1441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2E922D2C-E6BD-44E5-B45B-FC42BAFBDDC9}" type="slidenum">
              <a:rPr lang="ar-EG" smtClean="0"/>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998B2BA-113D-4689-B004-B6797D1C86E6}" type="datetimeFigureOut">
              <a:rPr lang="ar-EG" smtClean="0"/>
              <a:t>06/08/1441</a:t>
            </a:fld>
            <a:endParaRPr lang="ar-EG"/>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ar-EG"/>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E922D2C-E6BD-44E5-B45B-FC42BAFBDDC9}" type="slidenum">
              <a:rPr lang="ar-EG" smtClean="0"/>
              <a:t>‹#›</a:t>
            </a:fld>
            <a:endParaRPr lang="ar-EG"/>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EG"/>
          </a:p>
        </p:txBody>
      </p:sp>
      <p:sp>
        <p:nvSpPr>
          <p:cNvPr id="3" name="Subtitle 2"/>
          <p:cNvSpPr>
            <a:spLocks noGrp="1"/>
          </p:cNvSpPr>
          <p:nvPr>
            <p:ph type="subTitle" idx="1"/>
          </p:nvPr>
        </p:nvSpPr>
        <p:spPr>
          <a:xfrm>
            <a:off x="1371600" y="5445224"/>
            <a:ext cx="6400800" cy="1152128"/>
          </a:xfrm>
        </p:spPr>
        <p:txBody>
          <a:bodyPr>
            <a:normAutofit/>
          </a:bodyPr>
          <a:lstStyle/>
          <a:p>
            <a:pPr algn="r"/>
            <a:r>
              <a:rPr lang="ar-EG" sz="2400" b="1" dirty="0" smtClean="0">
                <a:solidFill>
                  <a:schemeClr val="tx1"/>
                </a:solidFill>
              </a:rPr>
              <a:t>د/فاطمة مجدى محمد شعراوى    تاريخ الفكر الاجتماعى</a:t>
            </a:r>
          </a:p>
          <a:p>
            <a:pPr algn="r"/>
            <a:r>
              <a:rPr lang="ar-EG" sz="2400" b="1" dirty="0" smtClean="0">
                <a:solidFill>
                  <a:schemeClr val="tx1"/>
                </a:solidFill>
              </a:rPr>
              <a:t>    الفرقة الأولى – قسم تاريخ واجتماع- كلية التربية</a:t>
            </a:r>
            <a:endParaRPr lang="ar-EG" sz="2400" b="1"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37816"/>
            <a:ext cx="9144000" cy="4103352"/>
          </a:xfrm>
          <a:prstGeom prst="rect">
            <a:avLst/>
          </a:prstGeom>
        </p:spPr>
      </p:pic>
    </p:spTree>
    <p:extLst>
      <p:ext uri="{BB962C8B-B14F-4D97-AF65-F5344CB8AC3E}">
        <p14:creationId xmlns:p14="http://schemas.microsoft.com/office/powerpoint/2010/main" val="3476439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sz="2800" b="1" dirty="0" smtClean="0"/>
              <a:t>الفكر الاجتماعى عند الاغريق</a:t>
            </a:r>
            <a:endParaRPr lang="ar-EG" sz="2800" b="1" dirty="0"/>
          </a:p>
        </p:txBody>
      </p:sp>
      <p:sp>
        <p:nvSpPr>
          <p:cNvPr id="3" name="Content Placeholder 2"/>
          <p:cNvSpPr>
            <a:spLocks noGrp="1"/>
          </p:cNvSpPr>
          <p:nvPr>
            <p:ph idx="1"/>
          </p:nvPr>
        </p:nvSpPr>
        <p:spPr/>
        <p:txBody>
          <a:bodyPr/>
          <a:lstStyle/>
          <a:p>
            <a:r>
              <a:rPr lang="ar-EG" dirty="0" smtClean="0"/>
              <a:t>لقد كان أفلاطون وأرسطو أول مفكرين يقدمو تحليلاً منظما للحياه الاجتماعية . وعلى الرغم من وجود بعض التشابه فى أفكارهما ، إلا أنهما يختلفان فى كثير من القضايا المتصلة بطبيعة الحياة الاجتماعية.</a:t>
            </a:r>
          </a:p>
          <a:p>
            <a:r>
              <a:rPr lang="ar-EG" dirty="0" smtClean="0"/>
              <a:t>من الصعب فهم تطور الفكر الاجتماعى فى النظم الاغريقية خلال القرنين الرابع والخامس قبل الميلاد دون الوقوف على الظروف السياسية والاجتماعية التى كانت سائدة وقتها.</a:t>
            </a:r>
          </a:p>
          <a:p>
            <a:r>
              <a:rPr lang="ar-EG" dirty="0" smtClean="0"/>
              <a:t>لعب السفسطائيون دورا هاما فى تطور الفكر الاجتماعى الاغريقى ولعل أهم ما أنطوى عليه فكر السفسطائيون من أفكار هو تأكيدهم لمبدأ نسبية النظم والتقاليد والعادات والأديان.</a:t>
            </a:r>
            <a:endParaRPr lang="ar-EG" dirty="0"/>
          </a:p>
        </p:txBody>
      </p:sp>
    </p:spTree>
    <p:extLst>
      <p:ext uri="{BB962C8B-B14F-4D97-AF65-F5344CB8AC3E}">
        <p14:creationId xmlns:p14="http://schemas.microsoft.com/office/powerpoint/2010/main" val="1244138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أولاً: أفلاطون</a:t>
            </a:r>
            <a:endParaRPr lang="ar-EG" dirty="0"/>
          </a:p>
        </p:txBody>
      </p:sp>
      <p:sp>
        <p:nvSpPr>
          <p:cNvPr id="3" name="Content Placeholder 2"/>
          <p:cNvSpPr>
            <a:spLocks noGrp="1"/>
          </p:cNvSpPr>
          <p:nvPr>
            <p:ph idx="1"/>
          </p:nvPr>
        </p:nvSpPr>
        <p:spPr/>
        <p:txBody>
          <a:bodyPr/>
          <a:lstStyle/>
          <a:p>
            <a:r>
              <a:rPr lang="ar-EG" dirty="0" smtClean="0"/>
              <a:t>يعد أفلاطون من أهم اعلام الفكر الفلسفى الاغريقى الذى ينطوى على تحليلات اجتماعية وسياسية بالغه العمق والدقه.</a:t>
            </a:r>
          </a:p>
          <a:p>
            <a:r>
              <a:rPr lang="ar-EG" dirty="0" smtClean="0"/>
              <a:t>اتخذ أفلاطون موقفا فكريا معارضا من السفسطائيين. فاذا كانوا قد ذهبوا إلى أن تكوين المجتمعات الانسانية يقوم على التعاقد بين الأفراد وليس على أساس طبيعى غريزى، فان أفلاطون يرى العكس من ذلك وهو أن الاجتماع البشرى حاجة طبيعية لا تحتاج إلى إرادة البشر.</a:t>
            </a:r>
          </a:p>
          <a:p>
            <a:r>
              <a:rPr lang="ar-EG" dirty="0" smtClean="0"/>
              <a:t>المجتمع فى نظر أفلاطون ليس مجرد تجمع مؤقت ، ولكنه تنظيم اجتماعى شامل يشارك فيه الأفراد . وبمرور الوقت تتشكل حاجات المجتمع ويتحدد بناؤه الداخلى .</a:t>
            </a:r>
          </a:p>
        </p:txBody>
      </p:sp>
    </p:spTree>
    <p:extLst>
      <p:ext uri="{BB962C8B-B14F-4D97-AF65-F5344CB8AC3E}">
        <p14:creationId xmlns:p14="http://schemas.microsoft.com/office/powerpoint/2010/main" val="3471068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EG" dirty="0" smtClean="0"/>
              <a:t>أفلاطون </a:t>
            </a:r>
            <a:endParaRPr lang="ar-EG" dirty="0"/>
          </a:p>
        </p:txBody>
      </p:sp>
      <p:sp>
        <p:nvSpPr>
          <p:cNvPr id="3" name="Content Placeholder 2"/>
          <p:cNvSpPr>
            <a:spLocks noGrp="1"/>
          </p:cNvSpPr>
          <p:nvPr>
            <p:ph idx="1"/>
          </p:nvPr>
        </p:nvSpPr>
        <p:spPr/>
        <p:txBody>
          <a:bodyPr/>
          <a:lstStyle/>
          <a:p>
            <a:pPr marL="137160" indent="0">
              <a:buNone/>
            </a:pPr>
            <a:r>
              <a:rPr lang="ar-EG" dirty="0" smtClean="0"/>
              <a:t>إن احد انجازات أفلاطون الفكرية المتمثلة فى التفرقة بين اليوتوبيا والواقع . ففى ضوء اليوتوبيا يمكن الحكم على الواقع .</a:t>
            </a:r>
          </a:p>
          <a:p>
            <a:pPr marL="137160" indent="0">
              <a:buNone/>
            </a:pPr>
            <a:r>
              <a:rPr lang="ar-EG" dirty="0" smtClean="0"/>
              <a:t>المجتمع المثالى فى نظر أفلاطون يتألف من ثلاث طبقات أساسية وهو ( طبقة الحكام- طبقة الجند- طبقة الحرفيين).</a:t>
            </a:r>
          </a:p>
          <a:p>
            <a:pPr marL="137160" indent="0">
              <a:buNone/>
            </a:pPr>
            <a:r>
              <a:rPr lang="ar-EG" dirty="0" smtClean="0"/>
              <a:t>طرح أفلاطون قضية تباين الثروة داخل المجتمع ، ذاهبا إلى أن التفاوت الاجتماعى واختلال توزيع الدخول هما أهم عوامل تفكك المجتمع.</a:t>
            </a:r>
          </a:p>
          <a:p>
            <a:pPr marL="137160" indent="0">
              <a:buNone/>
            </a:pPr>
            <a:r>
              <a:rPr lang="ar-EG" dirty="0" smtClean="0"/>
              <a:t>لقد كان لأفلاطون موقفا فكريا واضحا من الفقر والغنى فهو يذهب إلى أن الفقر يؤدى إلى الحرمان والضياع والافتقار إلى الوسيلة، بينما تؤدى الثروة إلى الترف، والتطرف فى الفقر والغنى يؤدى إلى تدهور الفنون.</a:t>
            </a:r>
          </a:p>
        </p:txBody>
      </p:sp>
    </p:spTree>
    <p:extLst>
      <p:ext uri="{BB962C8B-B14F-4D97-AF65-F5344CB8AC3E}">
        <p14:creationId xmlns:p14="http://schemas.microsoft.com/office/powerpoint/2010/main" val="1689846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EG" dirty="0" smtClean="0"/>
              <a:t>أفلاطون</a:t>
            </a:r>
            <a:endParaRPr lang="ar-EG" dirty="0"/>
          </a:p>
        </p:txBody>
      </p:sp>
      <p:sp>
        <p:nvSpPr>
          <p:cNvPr id="3" name="Content Placeholder 2"/>
          <p:cNvSpPr>
            <a:spLocks noGrp="1"/>
          </p:cNvSpPr>
          <p:nvPr>
            <p:ph idx="1"/>
          </p:nvPr>
        </p:nvSpPr>
        <p:spPr/>
        <p:txBody>
          <a:bodyPr/>
          <a:lstStyle/>
          <a:p>
            <a:r>
              <a:rPr lang="ar-EG" dirty="0" smtClean="0"/>
              <a:t>يتحقق الضبط الاجتماعى عند أفلاطون منذ البداية بواسطة طبقة الحكام.</a:t>
            </a:r>
          </a:p>
          <a:p>
            <a:r>
              <a:rPr lang="ar-EG" dirty="0" smtClean="0"/>
              <a:t>تعد التربية فى نظر أفلاطون هى المدخل الحقيقى للضبط الاجتماعى ،والتربية فى نظر أفلاطون ليست مجرد إكتساب معلومات ومهارات انها عملية من شأنها تطوير وتفجير وتنمية القوة داخل الفرد.</a:t>
            </a:r>
          </a:p>
          <a:p>
            <a:r>
              <a:rPr lang="ar-EG" dirty="0" smtClean="0"/>
              <a:t>كان أفلاطون من أوائل الفلاسفة الاغريق الذين صاغو مفهوم دولة المدينه التى كانت تضم جماعات من السر والعشائر والقبائل تربطهم علاقات وثيقة أساسها المساعدة المتبادلة والانتماء لدولة واحدة.</a:t>
            </a:r>
            <a:endParaRPr lang="ar-EG" dirty="0"/>
          </a:p>
        </p:txBody>
      </p:sp>
    </p:spTree>
    <p:extLst>
      <p:ext uri="{BB962C8B-B14F-4D97-AF65-F5344CB8AC3E}">
        <p14:creationId xmlns:p14="http://schemas.microsoft.com/office/powerpoint/2010/main" val="1244628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34</TotalTime>
  <Words>371</Words>
  <Application>Microsoft Office PowerPoint</Application>
  <PresentationFormat>On-screen Show (4:3)</PresentationFormat>
  <Paragraphs>20</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Apex</vt:lpstr>
      <vt:lpstr>PowerPoint Presentation</vt:lpstr>
      <vt:lpstr>الفكر الاجتماعى عند الاغريق</vt:lpstr>
      <vt:lpstr>أولاً: أفلاطون</vt:lpstr>
      <vt:lpstr>أفلاطون </vt:lpstr>
      <vt:lpstr>أفلاطون</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DrFatma</dc:creator>
  <cp:lastModifiedBy>DrFatma</cp:lastModifiedBy>
  <cp:revision>4</cp:revision>
  <dcterms:created xsi:type="dcterms:W3CDTF">2020-03-30T17:02:04Z</dcterms:created>
  <dcterms:modified xsi:type="dcterms:W3CDTF">2020-03-30T17:36:04Z</dcterms:modified>
</cp:coreProperties>
</file>